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3" r:id="rId4"/>
    <p:sldId id="274" r:id="rId5"/>
    <p:sldId id="275" r:id="rId6"/>
    <p:sldId id="276" r:id="rId7"/>
    <p:sldId id="278" r:id="rId8"/>
    <p:sldId id="261" r:id="rId9"/>
    <p:sldId id="277" r:id="rId10"/>
    <p:sldId id="280" r:id="rId11"/>
    <p:sldId id="282" r:id="rId12"/>
    <p:sldId id="283" r:id="rId13"/>
    <p:sldId id="285" r:id="rId14"/>
    <p:sldId id="286" r:id="rId15"/>
    <p:sldId id="263" r:id="rId16"/>
    <p:sldId id="288" r:id="rId17"/>
    <p:sldId id="264" r:id="rId18"/>
    <p:sldId id="289" r:id="rId19"/>
  </p:sldIdLst>
  <p:sldSz cx="12192000" cy="6858000"/>
  <p:notesSz cx="6858000" cy="238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3"/>
    <p:restoredTop sz="58744"/>
  </p:normalViewPr>
  <p:slideViewPr>
    <p:cSldViewPr snapToGrid="0" snapToObjects="1">
      <p:cViewPr varScale="1">
        <p:scale>
          <a:sx n="56" d="100"/>
          <a:sy n="56" d="100"/>
        </p:scale>
        <p:origin x="21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Devan_Personal\Library\Application%20Support\Box\Box%20Edit\Documents\254029555383\Data%20visualizations%20for%20Open%20Ended%20Survey%20Data%20Ques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What</a:t>
            </a:r>
            <a:r>
              <a:rPr lang="en-US" baseline="0"/>
              <a:t> Security Meant to Participants</a:t>
            </a:r>
            <a:endParaRPr lang="en-US"/>
          </a:p>
        </c:rich>
      </c:tx>
      <c:overlay val="0"/>
    </c:title>
    <c:autoTitleDeleted val="0"/>
    <c:plotArea>
      <c:layout/>
      <c:barChart>
        <c:barDir val="col"/>
        <c:grouping val="clustered"/>
        <c:varyColors val="0"/>
        <c:ser>
          <c:idx val="0"/>
          <c:order val="0"/>
          <c:tx>
            <c:strRef>
              <c:f>'Q3'!$C$12</c:f>
              <c:strCache>
                <c:ptCount val="1"/>
                <c:pt idx="0">
                  <c:v>Frequency</c:v>
                </c:pt>
              </c:strCache>
            </c:strRef>
          </c:tx>
          <c:spPr>
            <a:solidFill>
              <a:schemeClr val="tx1"/>
            </a:solidFill>
          </c:spPr>
          <c:invertIfNegative val="0"/>
          <c:cat>
            <c:strRef>
              <c:f>'Q3'!$B$13:$B$18</c:f>
              <c:strCache>
                <c:ptCount val="6"/>
                <c:pt idx="0">
                  <c:v>Integrity</c:v>
                </c:pt>
                <c:pt idx="1">
                  <c:v>Confidentiality</c:v>
                </c:pt>
                <c:pt idx="2">
                  <c:v>Availability</c:v>
                </c:pt>
                <c:pt idx="3">
                  <c:v>Detecting Malicious Actors</c:v>
                </c:pt>
                <c:pt idx="4">
                  <c:v>Protection from Physical Damage</c:v>
                </c:pt>
                <c:pt idx="5">
                  <c:v>Protection from Viruses</c:v>
                </c:pt>
              </c:strCache>
            </c:strRef>
          </c:cat>
          <c:val>
            <c:numRef>
              <c:f>'Q3'!$C$13:$C$18</c:f>
              <c:numCache>
                <c:formatCode>0%</c:formatCode>
                <c:ptCount val="6"/>
                <c:pt idx="0">
                  <c:v>0.42857142857142899</c:v>
                </c:pt>
                <c:pt idx="1">
                  <c:v>0.33333333333333298</c:v>
                </c:pt>
                <c:pt idx="2">
                  <c:v>9.5238095238095205E-2</c:v>
                </c:pt>
                <c:pt idx="3">
                  <c:v>4.7619047619047603E-2</c:v>
                </c:pt>
                <c:pt idx="4">
                  <c:v>4.7619047619047603E-2</c:v>
                </c:pt>
                <c:pt idx="5">
                  <c:v>4.7619047619047603E-2</c:v>
                </c:pt>
              </c:numCache>
            </c:numRef>
          </c:val>
          <c:extLst>
            <c:ext xmlns:c16="http://schemas.microsoft.com/office/drawing/2014/chart" uri="{C3380CC4-5D6E-409C-BE32-E72D297353CC}">
              <c16:uniqueId val="{00000000-9B96-BA46-9AAE-577CF74DF399}"/>
            </c:ext>
          </c:extLst>
        </c:ser>
        <c:dLbls>
          <c:showLegendKey val="0"/>
          <c:showVal val="0"/>
          <c:showCatName val="0"/>
          <c:showSerName val="0"/>
          <c:showPercent val="0"/>
          <c:showBubbleSize val="0"/>
        </c:dLbls>
        <c:gapWidth val="150"/>
        <c:axId val="120228480"/>
        <c:axId val="120453760"/>
      </c:barChart>
      <c:catAx>
        <c:axId val="120228480"/>
        <c:scaling>
          <c:orientation val="minMax"/>
        </c:scaling>
        <c:delete val="0"/>
        <c:axPos val="b"/>
        <c:title>
          <c:tx>
            <c:rich>
              <a:bodyPr/>
              <a:lstStyle/>
              <a:p>
                <a:pPr>
                  <a:defRPr/>
                </a:pPr>
                <a:r>
                  <a:rPr lang="en-US"/>
                  <a:t>Security</a:t>
                </a:r>
                <a:r>
                  <a:rPr lang="en-US" baseline="0"/>
                  <a:t> Concepts</a:t>
                </a:r>
                <a:endParaRPr lang="en-US"/>
              </a:p>
            </c:rich>
          </c:tx>
          <c:overlay val="0"/>
        </c:title>
        <c:numFmt formatCode="General" sourceLinked="0"/>
        <c:majorTickMark val="out"/>
        <c:minorTickMark val="none"/>
        <c:tickLblPos val="nextTo"/>
        <c:crossAx val="120453760"/>
        <c:crosses val="autoZero"/>
        <c:auto val="1"/>
        <c:lblAlgn val="ctr"/>
        <c:lblOffset val="100"/>
        <c:noMultiLvlLbl val="0"/>
      </c:catAx>
      <c:valAx>
        <c:axId val="120453760"/>
        <c:scaling>
          <c:orientation val="minMax"/>
        </c:scaling>
        <c:delete val="0"/>
        <c:axPos val="l"/>
        <c:majorGridlines/>
        <c:title>
          <c:tx>
            <c:rich>
              <a:bodyPr rot="-5400000" vert="horz"/>
              <a:lstStyle/>
              <a:p>
                <a:pPr>
                  <a:defRPr/>
                </a:pPr>
                <a:r>
                  <a:rPr lang="en-US"/>
                  <a:t>Percentage</a:t>
                </a:r>
                <a:r>
                  <a:rPr lang="en-US" baseline="0"/>
                  <a:t> Security Concepts Were Mentioned</a:t>
                </a:r>
                <a:endParaRPr lang="en-US"/>
              </a:p>
            </c:rich>
          </c:tx>
          <c:overlay val="0"/>
        </c:title>
        <c:numFmt formatCode="0%" sourceLinked="1"/>
        <c:majorTickMark val="out"/>
        <c:minorTickMark val="none"/>
        <c:tickLblPos val="nextTo"/>
        <c:crossAx val="12022848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F168A-7C2A-4A71-80AD-0B710752287A}" type="datetimeFigureOut">
              <a:rPr lang="en-US"/>
              <a:t>8/13/18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29641-7089-4DFE-8A0B-279098FD3769}" type="slidenum">
              <a:rPr lang="en-US"/>
              <a:t>‹#›</a:t>
            </a:fld>
            <a:endParaRPr lang="en-US"/>
          </a:p>
        </p:txBody>
      </p:sp>
    </p:spTree>
    <p:extLst>
      <p:ext uri="{BB962C8B-B14F-4D97-AF65-F5344CB8AC3E}">
        <p14:creationId xmlns:p14="http://schemas.microsoft.com/office/powerpoint/2010/main" val="38628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29641-7089-4DFE-8A0B-279098FD3769}" type="slidenum">
              <a:rPr lang="en-US"/>
              <a:t>1</a:t>
            </a:fld>
            <a:endParaRPr lang="en-US"/>
          </a:p>
        </p:txBody>
      </p:sp>
    </p:spTree>
    <p:extLst>
      <p:ext uri="{BB962C8B-B14F-4D97-AF65-F5344CB8AC3E}">
        <p14:creationId xmlns:p14="http://schemas.microsoft.com/office/powerpoint/2010/main" val="3031601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Nearly half of our participants reported that they either had not encountered any security threats or did not know if they had. This distinction is important because only two participants were definitive in stating that their institutions had not experienced any security threats, while three participants reported that they did not know if their institutions had experienced any security threats. </a:t>
            </a:r>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10</a:t>
            </a:fld>
            <a:endParaRPr lang="en-US"/>
          </a:p>
        </p:txBody>
      </p:sp>
    </p:spTree>
    <p:extLst>
      <p:ext uri="{BB962C8B-B14F-4D97-AF65-F5344CB8AC3E}">
        <p14:creationId xmlns:p14="http://schemas.microsoft.com/office/powerpoint/2010/main" val="224456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62% (8 out of the 13 who responded) of participants reported that they did not know how frequently their institutions encountered security threats. 31% (4 out of the 13 who responded) of participants reported encountering security threats less than once a month. One participant reported encountering security threats every day. </a:t>
            </a:r>
          </a:p>
          <a:p>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11</a:t>
            </a:fld>
            <a:endParaRPr lang="en-US"/>
          </a:p>
        </p:txBody>
      </p:sp>
    </p:spTree>
    <p:extLst>
      <p:ext uri="{BB962C8B-B14F-4D97-AF65-F5344CB8AC3E}">
        <p14:creationId xmlns:p14="http://schemas.microsoft.com/office/powerpoint/2010/main" val="124269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Participants described security threats that their institutions have encountered in terms of confidentiality, malware/viruses, and/or availability. For example, 33% (3 out of 9 who responded) of participants mentioned guarding against security threats related to confidentiality. This included protecting against unauthorized access to digital collections and objects as well as personally identifiable information and classified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12</a:t>
            </a:fld>
            <a:endParaRPr lang="en-US"/>
          </a:p>
        </p:txBody>
      </p:sp>
    </p:spTree>
    <p:extLst>
      <p:ext uri="{BB962C8B-B14F-4D97-AF65-F5344CB8AC3E}">
        <p14:creationId xmlns:p14="http://schemas.microsoft.com/office/powerpoint/2010/main" val="116645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lists examples of recent security threats that participants reported. For example, two participants discussed encountering security threats pertaining to the concept of confidentiality. Participant 15 mentioned encountering a recent rash of phishing attempts. Participant 8 reported a recent event where a proxy was used to access a digital object that was restricted to on-campus access. Participant 5 reported encountering malware. </a:t>
            </a:r>
          </a:p>
          <a:p>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13</a:t>
            </a:fld>
            <a:endParaRPr lang="en-US"/>
          </a:p>
        </p:txBody>
      </p:sp>
    </p:spTree>
    <p:extLst>
      <p:ext uri="{BB962C8B-B14F-4D97-AF65-F5344CB8AC3E}">
        <p14:creationId xmlns:p14="http://schemas.microsoft.com/office/powerpoint/2010/main" val="7406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lists examples of solutions to recent security threats. Some solutions were more technical. For example, Participant 5 mentioned use of antivirus software to counteract malware, and Participant 11 mentioned the IT department’s use of a reporting system to notify staff about phishing attempts.</a:t>
            </a:r>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14</a:t>
            </a:fld>
            <a:endParaRPr lang="en-US"/>
          </a:p>
        </p:txBody>
      </p:sp>
    </p:spTree>
    <p:extLst>
      <p:ext uri="{BB962C8B-B14F-4D97-AF65-F5344CB8AC3E}">
        <p14:creationId xmlns:p14="http://schemas.microsoft.com/office/powerpoint/2010/main" val="52965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participants varied in their knowledge of security, the findings from this study suggest three somewhat contradictory takeaways: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Threats to the security of participants’ digital collections </a:t>
            </a:r>
            <a:r>
              <a:rPr lang="en-US" sz="1200" b="1" kern="1200" dirty="0">
                <a:solidFill>
                  <a:schemeClr val="tx1"/>
                </a:solidFill>
                <a:effectLst/>
                <a:latin typeface="+mn-lt"/>
                <a:ea typeface="+mn-ea"/>
                <a:cs typeface="+mn-cs"/>
              </a:rPr>
              <a:t>do occur and are handled promptly </a:t>
            </a:r>
            <a:r>
              <a:rPr lang="en-US" sz="1200" kern="1200" dirty="0">
                <a:solidFill>
                  <a:schemeClr val="tx1"/>
                </a:solidFill>
                <a:effectLst/>
                <a:latin typeface="+mn-lt"/>
                <a:ea typeface="+mn-ea"/>
                <a:cs typeface="+mn-cs"/>
              </a:rPr>
              <a:t>by the appropriate IT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The participants have limited awareness about the security of their digital collections,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3) The participants may be uninvolved in the security of their digital collections. </a:t>
            </a:r>
          </a:p>
          <a:p>
            <a:endParaRPr lang="en-US" dirty="0">
              <a:cs typeface="Calibri"/>
            </a:endParaRPr>
          </a:p>
        </p:txBody>
      </p:sp>
      <p:sp>
        <p:nvSpPr>
          <p:cNvPr id="4" name="Slide Number Placeholder 3"/>
          <p:cNvSpPr>
            <a:spLocks noGrp="1"/>
          </p:cNvSpPr>
          <p:nvPr>
            <p:ph type="sldNum" sz="quarter" idx="5"/>
          </p:nvPr>
        </p:nvSpPr>
        <p:spPr/>
        <p:txBody>
          <a:bodyPr/>
          <a:lstStyle/>
          <a:p>
            <a:fld id="{87229641-7089-4DFE-8A0B-279098FD3769}" type="slidenum">
              <a:rPr lang="en-US"/>
              <a:t>15</a:t>
            </a:fld>
            <a:endParaRPr lang="en-US"/>
          </a:p>
        </p:txBody>
      </p:sp>
    </p:spTree>
    <p:extLst>
      <p:ext uri="{BB962C8B-B14F-4D97-AF65-F5344CB8AC3E}">
        <p14:creationId xmlns:p14="http://schemas.microsoft.com/office/powerpoint/2010/main" val="234753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hard to draw conclusions from our study about archivists and the security of their digital collections because our sample was small and heterogeneous. Nevertheless, the primary value of this study is that it can be used as a starting point for a conversation about what archivists actually know about security, what they </a:t>
            </a:r>
            <a:r>
              <a:rPr lang="en-US" sz="1200" kern="1200">
                <a:solidFill>
                  <a:schemeClr val="tx1"/>
                </a:solidFill>
                <a:effectLst/>
                <a:latin typeface="+mn-lt"/>
                <a:ea typeface="+mn-ea"/>
                <a:cs typeface="+mn-cs"/>
              </a:rPr>
              <a:t>should know, </a:t>
            </a:r>
            <a:r>
              <a:rPr lang="en-US" sz="1200" kern="1200" dirty="0">
                <a:solidFill>
                  <a:schemeClr val="tx1"/>
                </a:solidFill>
                <a:effectLst/>
                <a:latin typeface="+mn-lt"/>
                <a:ea typeface="+mn-ea"/>
                <a:cs typeface="+mn-cs"/>
              </a:rPr>
              <a:t>and what impact, if any, their knowledge has on the security of digital collections. Should archivists care about securing digital collections? On one hand, of course they should. If their digital collections are not secure, they could be changed in unauthorized ways, accessed by unauthorized individuals, and/or inaccessible to authorized individuals. On the other hand, maybe archivists should not care about the security of their digital collections. Just how concerned should archivists be about security if, for example, they do not have the requisite expertise to secure the systems that house their digital collections? And how concerned should archivists be if cyber security falls under the purview of other people (e.g., university IT services in the case of some university archives, and state centralized IT departments in the case of some state archives)?  We argue that even if archivists do not have backgrounds in cybersecurity, and even if archivists are not directly responsible for cybersecurity at their organizations, they should at least have a basic understanding of what security is as well as how cybersecurity impacts their digital collections.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229641-7089-4DFE-8A0B-279098FD3769}" type="slidenum">
              <a:rPr lang="en-US" smtClean="0"/>
              <a:t>16</a:t>
            </a:fld>
            <a:endParaRPr lang="en-US"/>
          </a:p>
        </p:txBody>
      </p:sp>
    </p:spTree>
    <p:extLst>
      <p:ext uri="{BB962C8B-B14F-4D97-AF65-F5344CB8AC3E}">
        <p14:creationId xmlns:p14="http://schemas.microsoft.com/office/powerpoint/2010/main" val="402832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Findings from our study suggest that participants and IT staff at their organizations seem to work separately and vary in their knowledge about what IT staff do to secure digital collections. Perhaps, more broadly, archivists are more knowledgeable about security and collaborate more actively with IT staff than our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research on archivists and IT staff regarding the security of archival digital collections would clarify the extent to which they collaborate, and whether this type of collaboration is necessary or appropriate. The reason why we’re presenting here at this research forum today is to find out </a:t>
            </a:r>
            <a:r>
              <a:rPr lang="en-US" dirty="0">
                <a:cs typeface="Calibri"/>
              </a:rPr>
              <a:t>If we conduct a similar study on a larger scale, will you participate? Would you encourage archivists and those who are responsible for securing digital collections in archives to participate? Is continuing work on this research topic perceived as a worthwhile endeavor by YOU? Please let us know. We welcome any constructive feedback you may have. Thank you for your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17</a:t>
            </a:fld>
            <a:endParaRPr lang="en-US"/>
          </a:p>
        </p:txBody>
      </p:sp>
    </p:spTree>
    <p:extLst>
      <p:ext uri="{BB962C8B-B14F-4D97-AF65-F5344CB8AC3E}">
        <p14:creationId xmlns:p14="http://schemas.microsoft.com/office/powerpoint/2010/main" val="129623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29641-7089-4DFE-8A0B-279098FD3769}" type="slidenum">
              <a:rPr lang="en-US"/>
              <a:t>18</a:t>
            </a:fld>
            <a:endParaRPr lang="en-US"/>
          </a:p>
        </p:txBody>
      </p:sp>
    </p:spTree>
    <p:extLst>
      <p:ext uri="{BB962C8B-B14F-4D97-AF65-F5344CB8AC3E}">
        <p14:creationId xmlns:p14="http://schemas.microsoft.com/office/powerpoint/2010/main" val="156114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Thank you for having me. First, Dr. Donaldson asked that I apologize for him; he was unable to be here today because his flight was cancelled due to yesterday’s weather. So unexpectedly alone, today I’ll be talking about an exploratory survey that addresses the question “Should Archivists Care about Securing Digital Collections?”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I’ll discuss the motivation and background for this study. Second, I’ll describe the study’s methods. Third, I will present our findings regarding participants’ perceptions of security. Then, I’ll discuss the main takeaways from our study as a starting point for considering what archivists should know about security. I’ll conclude with discussion of directions for future research.</a:t>
            </a:r>
          </a:p>
          <a:p>
            <a:endParaRPr lang="en-US" dirty="0">
              <a:cs typeface="Calibri"/>
            </a:endParaRPr>
          </a:p>
        </p:txBody>
      </p:sp>
      <p:sp>
        <p:nvSpPr>
          <p:cNvPr id="4" name="Slide Number Placeholder 3"/>
          <p:cNvSpPr>
            <a:spLocks noGrp="1"/>
          </p:cNvSpPr>
          <p:nvPr>
            <p:ph type="sldNum" sz="quarter" idx="5"/>
          </p:nvPr>
        </p:nvSpPr>
        <p:spPr/>
        <p:txBody>
          <a:bodyPr/>
          <a:lstStyle/>
          <a:p>
            <a:fld id="{87229641-7089-4DFE-8A0B-279098FD3769}" type="slidenum">
              <a:rPr lang="en-US"/>
              <a:t>2</a:t>
            </a:fld>
            <a:endParaRPr lang="en-US"/>
          </a:p>
        </p:txBody>
      </p:sp>
    </p:spTree>
    <p:extLst>
      <p:ext uri="{BB962C8B-B14F-4D97-AF65-F5344CB8AC3E}">
        <p14:creationId xmlns:p14="http://schemas.microsoft.com/office/powerpoint/2010/main" val="197285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seems like every week we hear about major cyber-attacks or data breaches that jeopardize the privacy and financial well-being of millions of online users and their digital property. The threat of cyber-attacks pervades nearly every industry and institution on the Internet, and is likely to increase in the future. Given this, it is important to consider the security of archival collections online. </a:t>
            </a:r>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3</a:t>
            </a:fld>
            <a:endParaRPr lang="en-US"/>
          </a:p>
        </p:txBody>
      </p:sp>
    </p:spTree>
    <p:extLst>
      <p:ext uri="{BB962C8B-B14F-4D97-AF65-F5344CB8AC3E}">
        <p14:creationId xmlns:p14="http://schemas.microsoft.com/office/powerpoint/2010/main" val="390697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the Society of American Archivists (SAA) Security Roundtable recently discussed the vulnerability of born-digital materials that are held by archives and special collections libraries, agreeing that this is an emerging topic that “warrants more investigation.” But, cybersecurity requires training and the development of technical skills that archivists may not possess. </a:t>
            </a:r>
          </a:p>
        </p:txBody>
      </p:sp>
      <p:sp>
        <p:nvSpPr>
          <p:cNvPr id="4" name="Slide Number Placeholder 3"/>
          <p:cNvSpPr>
            <a:spLocks noGrp="1"/>
          </p:cNvSpPr>
          <p:nvPr>
            <p:ph type="sldNum" sz="quarter" idx="10"/>
          </p:nvPr>
        </p:nvSpPr>
        <p:spPr/>
        <p:txBody>
          <a:bodyPr/>
          <a:lstStyle/>
          <a:p>
            <a:fld id="{87229641-7089-4DFE-8A0B-279098FD3769}" type="slidenum">
              <a:rPr lang="en-US" smtClean="0"/>
              <a:t>4</a:t>
            </a:fld>
            <a:endParaRPr lang="en-US"/>
          </a:p>
        </p:txBody>
      </p:sp>
    </p:spTree>
    <p:extLst>
      <p:ext uri="{BB962C8B-B14F-4D97-AF65-F5344CB8AC3E}">
        <p14:creationId xmlns:p14="http://schemas.microsoft.com/office/powerpoint/2010/main" val="196742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recognition of this fact, recent literature on the role of the archivist in digital curation acknowledges that others should handle the more technical aspects of security but recommends that archivists develop at least a basic understanding of what it means to secure their digital collections. Interestingly, little research examines archivists’ awareness of security threats, vulnerabilities, and the security requirements for protecting their digital collections.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229641-7089-4DFE-8A0B-279098FD3769}" type="slidenum">
              <a:rPr lang="en-US" smtClean="0"/>
              <a:t>5</a:t>
            </a:fld>
            <a:endParaRPr lang="en-US"/>
          </a:p>
        </p:txBody>
      </p:sp>
    </p:spTree>
    <p:extLst>
      <p:ext uri="{BB962C8B-B14F-4D97-AF65-F5344CB8AC3E}">
        <p14:creationId xmlns:p14="http://schemas.microsoft.com/office/powerpoint/2010/main" val="346987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study addressed three research questions:</a:t>
            </a:r>
            <a:r>
              <a:rPr lang="en-US" dirty="0">
                <a:effectLst/>
              </a:rPr>
              <a:t> </a:t>
            </a:r>
          </a:p>
          <a:p>
            <a:pPr lvl="0"/>
            <a:r>
              <a:rPr lang="en-US" sz="1200" kern="1200" dirty="0">
                <a:solidFill>
                  <a:schemeClr val="tx1"/>
                </a:solidFill>
                <a:effectLst/>
                <a:latin typeface="+mn-lt"/>
                <a:ea typeface="+mn-ea"/>
                <a:cs typeface="+mn-cs"/>
              </a:rPr>
              <a:t>RQ1: How do archivists who are responsible for managing digital collections define security? </a:t>
            </a:r>
          </a:p>
          <a:p>
            <a:pPr lvl="0"/>
            <a:r>
              <a:rPr lang="en-US" sz="1200" kern="1200" dirty="0">
                <a:solidFill>
                  <a:schemeClr val="tx1"/>
                </a:solidFill>
                <a:effectLst/>
                <a:latin typeface="+mn-lt"/>
                <a:ea typeface="+mn-ea"/>
                <a:cs typeface="+mn-cs"/>
              </a:rPr>
              <a:t>RQ2: To what extent are archivists aware of security threats to their digital collections? </a:t>
            </a:r>
          </a:p>
          <a:p>
            <a:pPr lvl="0"/>
            <a:r>
              <a:rPr lang="en-US" sz="1200" kern="1200" dirty="0">
                <a:solidFill>
                  <a:schemeClr val="tx1"/>
                </a:solidFill>
                <a:effectLst/>
                <a:latin typeface="+mn-lt"/>
                <a:ea typeface="+mn-ea"/>
                <a:cs typeface="+mn-cs"/>
              </a:rPr>
              <a:t>AND RQ3: According to archivists, what types of security threats do archives face and how are they addressed?</a:t>
            </a:r>
          </a:p>
          <a:p>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6</a:t>
            </a:fld>
            <a:endParaRPr lang="en-US"/>
          </a:p>
        </p:txBody>
      </p:sp>
    </p:spTree>
    <p:extLst>
      <p:ext uri="{BB962C8B-B14F-4D97-AF65-F5344CB8AC3E}">
        <p14:creationId xmlns:p14="http://schemas.microsoft.com/office/powerpoint/2010/main" val="64385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administered surveys to 15 archivists, librarians, directors, and technicians during Digital Directions 2017 conference in Seattle, WA hosted by the Northeast Document Conservation Center (NEDCC). The conference was the chosen venue for the survey because it was geared toward professionals working with digital collections and included instruction on best practices and practical strategies for the creation, curation, and use of digital collections. </a:t>
            </a:r>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7</a:t>
            </a:fld>
            <a:endParaRPr lang="en-US"/>
          </a:p>
        </p:txBody>
      </p:sp>
    </p:spTree>
    <p:extLst>
      <p:ext uri="{BB962C8B-B14F-4D97-AF65-F5344CB8AC3E}">
        <p14:creationId xmlns:p14="http://schemas.microsoft.com/office/powerpoint/2010/main" val="95667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 surveys was to understand how the participants thought about security and to understand their experiences with securing digital collections.</a:t>
            </a:r>
            <a:r>
              <a:rPr lang="en-US" dirty="0">
                <a:cs typeface="Calibri"/>
              </a:rPr>
              <a:t> Our survey asked about participants’ perceptions of</a:t>
            </a:r>
            <a:r>
              <a:rPr lang="en-US" dirty="0"/>
              <a:t> confidentiality, integrity, and availability. In addition, we asked open-ended questions regarding the meaning of security as well as their awareness of security threats and what types of security threats their institutions protect against.</a:t>
            </a:r>
            <a:endParaRPr lang="en-US" dirty="0">
              <a:cs typeface="Calibri"/>
            </a:endParaRPr>
          </a:p>
        </p:txBody>
      </p:sp>
      <p:sp>
        <p:nvSpPr>
          <p:cNvPr id="4" name="Slide Number Placeholder 3"/>
          <p:cNvSpPr>
            <a:spLocks noGrp="1"/>
          </p:cNvSpPr>
          <p:nvPr>
            <p:ph type="sldNum" sz="quarter" idx="5"/>
          </p:nvPr>
        </p:nvSpPr>
        <p:spPr/>
        <p:txBody>
          <a:bodyPr/>
          <a:lstStyle/>
          <a:p>
            <a:fld id="{87229641-7089-4DFE-8A0B-279098FD3769}" type="slidenum">
              <a:rPr lang="en-US"/>
              <a:t>8</a:t>
            </a:fld>
            <a:endParaRPr lang="en-US"/>
          </a:p>
        </p:txBody>
      </p:sp>
    </p:spTree>
    <p:extLst>
      <p:ext uri="{BB962C8B-B14F-4D97-AF65-F5344CB8AC3E}">
        <p14:creationId xmlns:p14="http://schemas.microsoft.com/office/powerpoint/2010/main" val="36892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participants discussed what security meant to them in ways that provided insight into their concerns about securing digital collections. A majority of participants related their notion of security to the concept of integrity. In almost every case, participants mentioned issues related to data integrity. Specifically, they defined security as ensuring that content remains persistent over time, and protecting data from any unauthorized changes or deletion. </a:t>
            </a:r>
          </a:p>
          <a:p>
            <a:endParaRPr lang="en-US" dirty="0"/>
          </a:p>
        </p:txBody>
      </p:sp>
      <p:sp>
        <p:nvSpPr>
          <p:cNvPr id="4" name="Slide Number Placeholder 3"/>
          <p:cNvSpPr>
            <a:spLocks noGrp="1"/>
          </p:cNvSpPr>
          <p:nvPr>
            <p:ph type="sldNum" sz="quarter" idx="10"/>
          </p:nvPr>
        </p:nvSpPr>
        <p:spPr/>
        <p:txBody>
          <a:bodyPr/>
          <a:lstStyle/>
          <a:p>
            <a:fld id="{87229641-7089-4DFE-8A0B-279098FD3769}" type="slidenum">
              <a:rPr lang="en-US" smtClean="0"/>
              <a:t>9</a:t>
            </a:fld>
            <a:endParaRPr lang="en-US"/>
          </a:p>
        </p:txBody>
      </p:sp>
    </p:spTree>
    <p:extLst>
      <p:ext uri="{BB962C8B-B14F-4D97-AF65-F5344CB8AC3E}">
        <p14:creationId xmlns:p14="http://schemas.microsoft.com/office/powerpoint/2010/main" val="344886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BB0B90-D9AC-D64F-A8BA-511627B9E4E7}"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30935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B0B90-D9AC-D64F-A8BA-511627B9E4E7}"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4815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B0B90-D9AC-D64F-A8BA-511627B9E4E7}"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98435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B0B90-D9AC-D64F-A8BA-511627B9E4E7}"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23821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BB0B90-D9AC-D64F-A8BA-511627B9E4E7}"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74844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BB0B90-D9AC-D64F-A8BA-511627B9E4E7}"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122638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BB0B90-D9AC-D64F-A8BA-511627B9E4E7}" type="datetimeFigureOut">
              <a:rPr lang="en-US" smtClean="0"/>
              <a:t>8/13/18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30207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BB0B90-D9AC-D64F-A8BA-511627B9E4E7}" type="datetimeFigureOut">
              <a:rPr lang="en-US" smtClean="0"/>
              <a:t>8/13/18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40088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B0B90-D9AC-D64F-A8BA-511627B9E4E7}" type="datetimeFigureOut">
              <a:rPr lang="en-US" smtClean="0"/>
              <a:t>8/13/18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97182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BB0B90-D9AC-D64F-A8BA-511627B9E4E7}"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BB0B90-D9AC-D64F-A8BA-511627B9E4E7}"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E87-54A2-A74D-A31B-D2C1C1001393}" type="slidenum">
              <a:rPr lang="en-US" smtClean="0"/>
              <a:t>‹#›</a:t>
            </a:fld>
            <a:endParaRPr lang="en-US"/>
          </a:p>
        </p:txBody>
      </p:sp>
    </p:spTree>
    <p:extLst>
      <p:ext uri="{BB962C8B-B14F-4D97-AF65-F5344CB8AC3E}">
        <p14:creationId xmlns:p14="http://schemas.microsoft.com/office/powerpoint/2010/main" val="201935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B0B90-D9AC-D64F-A8BA-511627B9E4E7}" type="datetimeFigureOut">
              <a:rPr lang="en-US" smtClean="0"/>
              <a:t>8/13/18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FAE87-54A2-A74D-A31B-D2C1C1001393}" type="slidenum">
              <a:rPr lang="en-US" smtClean="0"/>
              <a:t>‹#›</a:t>
            </a:fld>
            <a:endParaRPr lang="en-US"/>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lbell@ubalt.edu" TargetMode="External"/><Relationship Id="rId4" Type="http://schemas.openxmlformats.org/officeDocument/2006/relationships/hyperlink" Target="mailto:drdonald@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lbell@ubalt.edu" TargetMode="External"/><Relationship Id="rId4" Type="http://schemas.openxmlformats.org/officeDocument/2006/relationships/hyperlink" Target="mailto:drdonald@indiana.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2" name="Title 1"/>
          <p:cNvSpPr>
            <a:spLocks noGrp="1"/>
          </p:cNvSpPr>
          <p:nvPr>
            <p:ph type="ctrTitle"/>
          </p:nvPr>
        </p:nvSpPr>
        <p:spPr>
          <a:xfrm>
            <a:off x="1524000" y="361362"/>
            <a:ext cx="9144000" cy="1340115"/>
          </a:xfrm>
        </p:spPr>
        <p:txBody>
          <a:bodyPr>
            <a:noAutofit/>
          </a:bodyPr>
          <a:lstStyle/>
          <a:p>
            <a:pPr algn="l"/>
            <a:r>
              <a:rPr lang="en-US" sz="4800" dirty="0">
                <a:solidFill>
                  <a:schemeClr val="bg1"/>
                </a:solidFill>
                <a:latin typeface="Franklin Gothic Medium" charset="0"/>
                <a:ea typeface="Franklin Gothic Medium" charset="0"/>
                <a:cs typeface="Franklin Gothic Medium" charset="0"/>
              </a:rPr>
              <a:t>Devan Ray Donaldson, Ph.D. </a:t>
            </a:r>
            <a:br>
              <a:rPr lang="en-US" sz="4800" dirty="0">
                <a:solidFill>
                  <a:schemeClr val="bg1"/>
                </a:solidFill>
                <a:latin typeface="Franklin Gothic Medium" charset="0"/>
                <a:ea typeface="Franklin Gothic Medium" charset="0"/>
                <a:cs typeface="Franklin Gothic Medium" charset="0"/>
              </a:rPr>
            </a:br>
            <a:r>
              <a:rPr lang="en-US" sz="4800" dirty="0">
                <a:solidFill>
                  <a:schemeClr val="bg1"/>
                </a:solidFill>
                <a:latin typeface="Franklin Gothic Medium" charset="0"/>
                <a:ea typeface="Franklin Gothic Medium" charset="0"/>
                <a:cs typeface="Franklin Gothic Medium" charset="0"/>
              </a:rPr>
              <a:t>and Laura Bell, M.L.S.</a:t>
            </a:r>
          </a:p>
        </p:txBody>
      </p:sp>
      <p:sp>
        <p:nvSpPr>
          <p:cNvPr id="3" name="Subtitle 2"/>
          <p:cNvSpPr>
            <a:spLocks noGrp="1"/>
          </p:cNvSpPr>
          <p:nvPr>
            <p:ph type="subTitle" idx="1"/>
          </p:nvPr>
        </p:nvSpPr>
        <p:spPr>
          <a:xfrm>
            <a:off x="1524000" y="1851947"/>
            <a:ext cx="9144000" cy="1529895"/>
          </a:xfrm>
        </p:spPr>
        <p:txBody>
          <a:bodyPr vert="horz" lIns="91440" tIns="45720" rIns="91440" bIns="45720" rtlCol="0" anchor="t">
            <a:normAutofit/>
          </a:bodyPr>
          <a:lstStyle/>
          <a:p>
            <a:pPr algn="l"/>
            <a:r>
              <a:rPr lang="en-US" sz="4400" dirty="0">
                <a:solidFill>
                  <a:schemeClr val="bg1"/>
                </a:solidFill>
                <a:latin typeface="Franklin Gothic Medium" charset="0"/>
                <a:ea typeface="Franklin Gothic Medium" charset="0"/>
                <a:cs typeface="Franklin Gothic Medium" charset="0"/>
              </a:rPr>
              <a:t>Should Archivists Care About Securing Digital Collections?</a:t>
            </a:r>
          </a:p>
        </p:txBody>
      </p:sp>
      <p:sp>
        <p:nvSpPr>
          <p:cNvPr id="5" name="TextBox 4"/>
          <p:cNvSpPr txBox="1"/>
          <p:nvPr/>
        </p:nvSpPr>
        <p:spPr>
          <a:xfrm>
            <a:off x="1524000" y="3624912"/>
            <a:ext cx="8333772" cy="1754326"/>
          </a:xfrm>
          <a:prstGeom prst="rect">
            <a:avLst/>
          </a:prstGeom>
          <a:noFill/>
        </p:spPr>
        <p:txBody>
          <a:bodyPr wrap="square" rtlCol="0">
            <a:spAutoFit/>
          </a:bodyPr>
          <a:lstStyle/>
          <a:p>
            <a:r>
              <a:rPr lang="en-US" sz="5400" dirty="0">
                <a:solidFill>
                  <a:schemeClr val="bg1"/>
                </a:solidFill>
                <a:latin typeface="Franklin Gothic Book" charset="0"/>
                <a:ea typeface="Franklin Gothic Book" charset="0"/>
                <a:cs typeface="Franklin Gothic Book" charset="0"/>
                <a:hlinkClick r:id="rId4">
                  <a:extLst>
                    <a:ext uri="{A12FA001-AC4F-418D-AE19-62706E023703}">
                      <ahyp:hlinkClr xmlns:ahyp="http://schemas.microsoft.com/office/drawing/2018/hyperlinkcolor" val="tx"/>
                    </a:ext>
                  </a:extLst>
                </a:hlinkClick>
              </a:rPr>
              <a:t>drdonald@indiana.edu</a:t>
            </a:r>
            <a:r>
              <a:rPr lang="en-US" sz="5400" dirty="0">
                <a:solidFill>
                  <a:schemeClr val="bg1"/>
                </a:solidFill>
                <a:latin typeface="Franklin Gothic Book" charset="0"/>
                <a:ea typeface="Franklin Gothic Book" charset="0"/>
                <a:cs typeface="Franklin Gothic Book" charset="0"/>
              </a:rPr>
              <a:t> </a:t>
            </a:r>
          </a:p>
          <a:p>
            <a:r>
              <a:rPr lang="en-US" sz="5400" dirty="0">
                <a:solidFill>
                  <a:schemeClr val="bg1"/>
                </a:solidFill>
                <a:latin typeface="Franklin Gothic Book" charset="0"/>
                <a:ea typeface="Franklin Gothic Book" charset="0"/>
                <a:cs typeface="Franklin Gothic Book" charset="0"/>
                <a:hlinkClick r:id="rId5">
                  <a:extLst>
                    <a:ext uri="{A12FA001-AC4F-418D-AE19-62706E023703}">
                      <ahyp:hlinkClr xmlns:ahyp="http://schemas.microsoft.com/office/drawing/2018/hyperlinkcolor" val="tx"/>
                    </a:ext>
                  </a:extLst>
                </a:hlinkClick>
              </a:rPr>
              <a:t>lbell@ubalt.edu</a:t>
            </a:r>
            <a:r>
              <a:rPr lang="en-US" sz="5400" dirty="0">
                <a:solidFill>
                  <a:schemeClr val="bg1"/>
                </a:solidFill>
                <a:latin typeface="Franklin Gothic Book" charset="0"/>
                <a:ea typeface="Franklin Gothic Book" charset="0"/>
                <a:cs typeface="Franklin Gothic Book" charset="0"/>
              </a:rPr>
              <a:t>  </a:t>
            </a:r>
          </a:p>
        </p:txBody>
      </p:sp>
    </p:spTree>
    <p:extLst>
      <p:ext uri="{BB962C8B-B14F-4D97-AF65-F5344CB8AC3E}">
        <p14:creationId xmlns:p14="http://schemas.microsoft.com/office/powerpoint/2010/main" val="199770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2553-9696-5046-9FF7-70EBE027D96B}"/>
              </a:ext>
            </a:extLst>
          </p:cNvPr>
          <p:cNvSpPr>
            <a:spLocks noGrp="1"/>
          </p:cNvSpPr>
          <p:nvPr>
            <p:ph type="title"/>
          </p:nvPr>
        </p:nvSpPr>
        <p:spPr/>
        <p:txBody>
          <a:bodyPr/>
          <a:lstStyle/>
          <a:p>
            <a:pPr algn="ctr"/>
            <a:r>
              <a:rPr lang="en-US" dirty="0"/>
              <a:t>Findings Pertaining to RQ2</a:t>
            </a:r>
          </a:p>
        </p:txBody>
      </p:sp>
      <p:sp>
        <p:nvSpPr>
          <p:cNvPr id="3" name="Content Placeholder 2">
            <a:extLst>
              <a:ext uri="{FF2B5EF4-FFF2-40B4-BE49-F238E27FC236}">
                <a16:creationId xmlns:a16="http://schemas.microsoft.com/office/drawing/2014/main" id="{1F6A46F6-F742-B64C-9310-383C53DECFA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452B6EE-BBC3-4C49-BCA0-73CCCF0B371E}"/>
              </a:ext>
            </a:extLst>
          </p:cNvPr>
          <p:cNvPicPr/>
          <p:nvPr/>
        </p:nvPicPr>
        <p:blipFill>
          <a:blip r:embed="rId3"/>
          <a:stretch>
            <a:fillRect/>
          </a:stretch>
        </p:blipFill>
        <p:spPr>
          <a:xfrm>
            <a:off x="1348740" y="1371601"/>
            <a:ext cx="10005060" cy="4594860"/>
          </a:xfrm>
          <a:prstGeom prst="rect">
            <a:avLst/>
          </a:prstGeom>
        </p:spPr>
      </p:pic>
    </p:spTree>
    <p:extLst>
      <p:ext uri="{BB962C8B-B14F-4D97-AF65-F5344CB8AC3E}">
        <p14:creationId xmlns:p14="http://schemas.microsoft.com/office/powerpoint/2010/main" val="380328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B244-8F32-4445-B5BC-F9EA9DDFE4EA}"/>
              </a:ext>
            </a:extLst>
          </p:cNvPr>
          <p:cNvSpPr>
            <a:spLocks noGrp="1"/>
          </p:cNvSpPr>
          <p:nvPr>
            <p:ph type="title"/>
          </p:nvPr>
        </p:nvSpPr>
        <p:spPr/>
        <p:txBody>
          <a:bodyPr/>
          <a:lstStyle/>
          <a:p>
            <a:pPr algn="ctr"/>
            <a:r>
              <a:rPr lang="en-US" dirty="0"/>
              <a:t>Findings Pertaining to RQ3</a:t>
            </a:r>
          </a:p>
        </p:txBody>
      </p:sp>
      <p:sp>
        <p:nvSpPr>
          <p:cNvPr id="3" name="Content Placeholder 2">
            <a:extLst>
              <a:ext uri="{FF2B5EF4-FFF2-40B4-BE49-F238E27FC236}">
                <a16:creationId xmlns:a16="http://schemas.microsoft.com/office/drawing/2014/main" id="{3958EF10-F578-A14C-8AC7-AD9B31F1DD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84F30C2-0EB9-284D-9A1E-32541328C613}"/>
              </a:ext>
            </a:extLst>
          </p:cNvPr>
          <p:cNvPicPr/>
          <p:nvPr/>
        </p:nvPicPr>
        <p:blipFill>
          <a:blip r:embed="rId3"/>
          <a:stretch>
            <a:fillRect/>
          </a:stretch>
        </p:blipFill>
        <p:spPr>
          <a:xfrm>
            <a:off x="1051560" y="1938337"/>
            <a:ext cx="10058400" cy="3959543"/>
          </a:xfrm>
          <a:prstGeom prst="rect">
            <a:avLst/>
          </a:prstGeom>
        </p:spPr>
      </p:pic>
    </p:spTree>
    <p:extLst>
      <p:ext uri="{BB962C8B-B14F-4D97-AF65-F5344CB8AC3E}">
        <p14:creationId xmlns:p14="http://schemas.microsoft.com/office/powerpoint/2010/main" val="267982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B244-8F32-4445-B5BC-F9EA9DDFE4EA}"/>
              </a:ext>
            </a:extLst>
          </p:cNvPr>
          <p:cNvSpPr>
            <a:spLocks noGrp="1"/>
          </p:cNvSpPr>
          <p:nvPr>
            <p:ph type="title"/>
          </p:nvPr>
        </p:nvSpPr>
        <p:spPr/>
        <p:txBody>
          <a:bodyPr/>
          <a:lstStyle/>
          <a:p>
            <a:pPr algn="ctr"/>
            <a:r>
              <a:rPr lang="en-US" dirty="0"/>
              <a:t>Findings Pertaining to RQ3</a:t>
            </a:r>
          </a:p>
        </p:txBody>
      </p:sp>
      <p:pic>
        <p:nvPicPr>
          <p:cNvPr id="5" name="Content Placeholder 4">
            <a:extLst>
              <a:ext uri="{FF2B5EF4-FFF2-40B4-BE49-F238E27FC236}">
                <a16:creationId xmlns:a16="http://schemas.microsoft.com/office/drawing/2014/main" id="{F662BF20-A27D-344F-862A-3360F94F6947}"/>
              </a:ext>
            </a:extLst>
          </p:cNvPr>
          <p:cNvPicPr>
            <a:picLocks noGrp="1"/>
          </p:cNvPicPr>
          <p:nvPr>
            <p:ph idx="1"/>
          </p:nvPr>
        </p:nvPicPr>
        <p:blipFill>
          <a:blip r:embed="rId3"/>
          <a:stretch>
            <a:fillRect/>
          </a:stretch>
        </p:blipFill>
        <p:spPr>
          <a:xfrm>
            <a:off x="1783080" y="1690688"/>
            <a:ext cx="9738360" cy="4202906"/>
          </a:xfrm>
          <a:prstGeom prst="rect">
            <a:avLst/>
          </a:prstGeom>
        </p:spPr>
      </p:pic>
    </p:spTree>
    <p:extLst>
      <p:ext uri="{BB962C8B-B14F-4D97-AF65-F5344CB8AC3E}">
        <p14:creationId xmlns:p14="http://schemas.microsoft.com/office/powerpoint/2010/main" val="381287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B244-8F32-4445-B5BC-F9EA9DDFE4EA}"/>
              </a:ext>
            </a:extLst>
          </p:cNvPr>
          <p:cNvSpPr>
            <a:spLocks noGrp="1"/>
          </p:cNvSpPr>
          <p:nvPr>
            <p:ph type="title"/>
          </p:nvPr>
        </p:nvSpPr>
        <p:spPr/>
        <p:txBody>
          <a:bodyPr/>
          <a:lstStyle/>
          <a:p>
            <a:pPr algn="ctr"/>
            <a:r>
              <a:rPr lang="en-US" dirty="0"/>
              <a:t>Findings Pertaining to RQ3</a:t>
            </a:r>
          </a:p>
        </p:txBody>
      </p:sp>
      <p:graphicFrame>
        <p:nvGraphicFramePr>
          <p:cNvPr id="6" name="Content Placeholder 5">
            <a:extLst>
              <a:ext uri="{FF2B5EF4-FFF2-40B4-BE49-F238E27FC236}">
                <a16:creationId xmlns:a16="http://schemas.microsoft.com/office/drawing/2014/main" id="{8176CC5A-ECF4-C047-8726-1857932EEAA5}"/>
              </a:ext>
            </a:extLst>
          </p:cNvPr>
          <p:cNvGraphicFramePr>
            <a:graphicFrameLocks noGrp="1"/>
          </p:cNvGraphicFramePr>
          <p:nvPr>
            <p:ph idx="1"/>
            <p:extLst>
              <p:ext uri="{D42A27DB-BD31-4B8C-83A1-F6EECF244321}">
                <p14:modId xmlns:p14="http://schemas.microsoft.com/office/powerpoint/2010/main" val="4257174172"/>
              </p:ext>
            </p:extLst>
          </p:nvPr>
        </p:nvGraphicFramePr>
        <p:xfrm>
          <a:off x="1531620" y="1690688"/>
          <a:ext cx="9349740" cy="2830194"/>
        </p:xfrm>
        <a:graphic>
          <a:graphicData uri="http://schemas.openxmlformats.org/drawingml/2006/table">
            <a:tbl>
              <a:tblPr firstRow="1" firstCol="1" bandRow="1">
                <a:tableStyleId>{5C22544A-7EE6-4342-B048-85BDC9FD1C3A}</a:tableStyleId>
              </a:tblPr>
              <a:tblGrid>
                <a:gridCol w="9349740">
                  <a:extLst>
                    <a:ext uri="{9D8B030D-6E8A-4147-A177-3AD203B41FA5}">
                      <a16:colId xmlns:a16="http://schemas.microsoft.com/office/drawing/2014/main" val="4216990715"/>
                    </a:ext>
                  </a:extLst>
                </a:gridCol>
              </a:tblGrid>
              <a:tr h="557371">
                <a:tc>
                  <a:txBody>
                    <a:bodyPr/>
                    <a:lstStyle/>
                    <a:p>
                      <a:pPr marL="0" marR="0" algn="ctr">
                        <a:spcBef>
                          <a:spcPts val="0"/>
                        </a:spcBef>
                        <a:spcAft>
                          <a:spcPts val="0"/>
                        </a:spcAft>
                      </a:pPr>
                      <a:r>
                        <a:rPr lang="en-US" sz="3600" dirty="0">
                          <a:solidFill>
                            <a:schemeClr val="tx1"/>
                          </a:solidFill>
                          <a:effectLst/>
                        </a:rPr>
                        <a:t>Examples of Recent Security Threats</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2334231"/>
                  </a:ext>
                </a:extLst>
              </a:tr>
              <a:tr h="557371">
                <a:tc>
                  <a:txBody>
                    <a:bodyPr/>
                    <a:lstStyle/>
                    <a:p>
                      <a:pPr marL="0" marR="0">
                        <a:spcBef>
                          <a:spcPts val="0"/>
                        </a:spcBef>
                        <a:spcAft>
                          <a:spcPts val="0"/>
                        </a:spcAft>
                      </a:pPr>
                      <a:r>
                        <a:rPr lang="en-US" sz="3600" b="0" dirty="0">
                          <a:solidFill>
                            <a:schemeClr val="tx1"/>
                          </a:solidFill>
                          <a:effectLst/>
                        </a:rPr>
                        <a:t>Malware</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88740849"/>
                  </a:ext>
                </a:extLst>
              </a:tr>
              <a:tr h="600710">
                <a:tc>
                  <a:txBody>
                    <a:bodyPr/>
                    <a:lstStyle/>
                    <a:p>
                      <a:pPr marL="0" marR="0">
                        <a:spcBef>
                          <a:spcPts val="0"/>
                        </a:spcBef>
                        <a:spcAft>
                          <a:spcPts val="0"/>
                        </a:spcAft>
                      </a:pPr>
                      <a:r>
                        <a:rPr lang="en-US" sz="3600" b="0" dirty="0">
                          <a:solidFill>
                            <a:schemeClr val="tx1"/>
                          </a:solidFill>
                          <a:effectLst/>
                        </a:rPr>
                        <a:t>Phishing</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913748"/>
                  </a:ext>
                </a:extLst>
              </a:tr>
              <a:tr h="557371">
                <a:tc>
                  <a:txBody>
                    <a:bodyPr/>
                    <a:lstStyle/>
                    <a:p>
                      <a:pPr marL="0" marR="0">
                        <a:spcBef>
                          <a:spcPts val="0"/>
                        </a:spcBef>
                        <a:spcAft>
                          <a:spcPts val="0"/>
                        </a:spcAft>
                      </a:pPr>
                      <a:r>
                        <a:rPr lang="en-US" sz="3600" b="0" dirty="0">
                          <a:solidFill>
                            <a:schemeClr val="tx1"/>
                          </a:solidFill>
                          <a:effectLst/>
                        </a:rPr>
                        <a:t>Use of Social Media (increased security risks)</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667018405"/>
                  </a:ext>
                </a:extLst>
              </a:tr>
              <a:tr h="557371">
                <a:tc>
                  <a:txBody>
                    <a:bodyPr/>
                    <a:lstStyle/>
                    <a:p>
                      <a:pPr marL="0" marR="0">
                        <a:spcBef>
                          <a:spcPts val="0"/>
                        </a:spcBef>
                        <a:spcAft>
                          <a:spcPts val="0"/>
                        </a:spcAft>
                      </a:pPr>
                      <a:r>
                        <a:rPr lang="en-US" sz="3600" b="0" dirty="0">
                          <a:solidFill>
                            <a:schemeClr val="tx1"/>
                          </a:solidFill>
                          <a:effectLst/>
                        </a:rPr>
                        <a:t>Use of proxies (to access restricted content)</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243033"/>
                  </a:ext>
                </a:extLst>
              </a:tr>
            </a:tbl>
          </a:graphicData>
        </a:graphic>
      </p:graphicFrame>
    </p:spTree>
    <p:extLst>
      <p:ext uri="{BB962C8B-B14F-4D97-AF65-F5344CB8AC3E}">
        <p14:creationId xmlns:p14="http://schemas.microsoft.com/office/powerpoint/2010/main" val="417815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B244-8F32-4445-B5BC-F9EA9DDFE4EA}"/>
              </a:ext>
            </a:extLst>
          </p:cNvPr>
          <p:cNvSpPr>
            <a:spLocks noGrp="1"/>
          </p:cNvSpPr>
          <p:nvPr>
            <p:ph type="title"/>
          </p:nvPr>
        </p:nvSpPr>
        <p:spPr/>
        <p:txBody>
          <a:bodyPr/>
          <a:lstStyle/>
          <a:p>
            <a:pPr algn="ctr"/>
            <a:r>
              <a:rPr lang="en-US" dirty="0"/>
              <a:t>Findings Pertaining to RQ3</a:t>
            </a:r>
          </a:p>
        </p:txBody>
      </p:sp>
      <p:graphicFrame>
        <p:nvGraphicFramePr>
          <p:cNvPr id="5" name="Content Placeholder 4">
            <a:extLst>
              <a:ext uri="{FF2B5EF4-FFF2-40B4-BE49-F238E27FC236}">
                <a16:creationId xmlns:a16="http://schemas.microsoft.com/office/drawing/2014/main" id="{2988066C-E3CE-1944-8B41-ED632371D1B9}"/>
              </a:ext>
            </a:extLst>
          </p:cNvPr>
          <p:cNvGraphicFramePr>
            <a:graphicFrameLocks noGrp="1"/>
          </p:cNvGraphicFramePr>
          <p:nvPr>
            <p:ph idx="1"/>
            <p:extLst>
              <p:ext uri="{D42A27DB-BD31-4B8C-83A1-F6EECF244321}">
                <p14:modId xmlns:p14="http://schemas.microsoft.com/office/powerpoint/2010/main" val="998579865"/>
              </p:ext>
            </p:extLst>
          </p:nvPr>
        </p:nvGraphicFramePr>
        <p:xfrm>
          <a:off x="1367790" y="1690688"/>
          <a:ext cx="9456419" cy="3406140"/>
        </p:xfrm>
        <a:graphic>
          <a:graphicData uri="http://schemas.openxmlformats.org/drawingml/2006/table">
            <a:tbl>
              <a:tblPr firstRow="1" firstCol="1" bandRow="1">
                <a:tableStyleId>{5C22544A-7EE6-4342-B048-85BDC9FD1C3A}</a:tableStyleId>
              </a:tblPr>
              <a:tblGrid>
                <a:gridCol w="9456419">
                  <a:extLst>
                    <a:ext uri="{9D8B030D-6E8A-4147-A177-3AD203B41FA5}">
                      <a16:colId xmlns:a16="http://schemas.microsoft.com/office/drawing/2014/main" val="89990072"/>
                    </a:ext>
                  </a:extLst>
                </a:gridCol>
              </a:tblGrid>
              <a:tr h="700050">
                <a:tc>
                  <a:txBody>
                    <a:bodyPr/>
                    <a:lstStyle/>
                    <a:p>
                      <a:pPr marL="0" marR="0">
                        <a:spcBef>
                          <a:spcPts val="0"/>
                        </a:spcBef>
                        <a:spcAft>
                          <a:spcPts val="0"/>
                        </a:spcAft>
                      </a:pPr>
                      <a:r>
                        <a:rPr lang="en-US" sz="3600" dirty="0">
                          <a:solidFill>
                            <a:schemeClr val="tx1"/>
                          </a:solidFill>
                          <a:effectLst/>
                        </a:rPr>
                        <a:t>Examples of Solutions to Recent Security Threats</a:t>
                      </a:r>
                      <a:endParaRPr lang="en-US" sz="36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69141557"/>
                  </a:ext>
                </a:extLst>
              </a:tr>
              <a:tr h="700050">
                <a:tc>
                  <a:txBody>
                    <a:bodyPr/>
                    <a:lstStyle/>
                    <a:p>
                      <a:pPr marL="0" marR="0">
                        <a:spcBef>
                          <a:spcPts val="0"/>
                        </a:spcBef>
                        <a:spcAft>
                          <a:spcPts val="0"/>
                        </a:spcAft>
                      </a:pPr>
                      <a:r>
                        <a:rPr lang="en-US" sz="3600" b="0" dirty="0">
                          <a:solidFill>
                            <a:schemeClr val="tx1"/>
                          </a:solidFill>
                          <a:effectLst/>
                        </a:rPr>
                        <a:t>Antivirus software</a:t>
                      </a:r>
                      <a:endParaRPr lang="en-US" sz="3600" b="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234781079"/>
                  </a:ext>
                </a:extLst>
              </a:tr>
              <a:tr h="700050">
                <a:tc>
                  <a:txBody>
                    <a:bodyPr/>
                    <a:lstStyle/>
                    <a:p>
                      <a:pPr marL="0" marR="0">
                        <a:spcBef>
                          <a:spcPts val="0"/>
                        </a:spcBef>
                        <a:spcAft>
                          <a:spcPts val="0"/>
                        </a:spcAft>
                      </a:pPr>
                      <a:r>
                        <a:rPr lang="en-US" sz="3600" b="0" dirty="0">
                          <a:solidFill>
                            <a:schemeClr val="tx1"/>
                          </a:solidFill>
                          <a:effectLst/>
                        </a:rPr>
                        <a:t>Notification/reporting systems</a:t>
                      </a:r>
                      <a:endParaRPr lang="en-US" sz="3600" b="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409384627"/>
                  </a:ext>
                </a:extLst>
              </a:tr>
              <a:tr h="700050">
                <a:tc>
                  <a:txBody>
                    <a:bodyPr/>
                    <a:lstStyle/>
                    <a:p>
                      <a:pPr marL="0" marR="0">
                        <a:spcBef>
                          <a:spcPts val="0"/>
                        </a:spcBef>
                        <a:spcAft>
                          <a:spcPts val="0"/>
                        </a:spcAft>
                      </a:pPr>
                      <a:r>
                        <a:rPr lang="en-US" sz="3600" b="0" dirty="0">
                          <a:solidFill>
                            <a:schemeClr val="tx1"/>
                          </a:solidFill>
                          <a:effectLst/>
                        </a:rPr>
                        <a:t>Requiring login for access to content</a:t>
                      </a:r>
                      <a:endParaRPr lang="en-US" sz="3600" b="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64468550"/>
                  </a:ext>
                </a:extLst>
              </a:tr>
              <a:tr h="605940">
                <a:tc>
                  <a:txBody>
                    <a:bodyPr/>
                    <a:lstStyle/>
                    <a:p>
                      <a:pPr marL="0" marR="0">
                        <a:spcBef>
                          <a:spcPts val="0"/>
                        </a:spcBef>
                        <a:spcAft>
                          <a:spcPts val="0"/>
                        </a:spcAft>
                      </a:pPr>
                      <a:r>
                        <a:rPr lang="en-US" sz="3600" b="0" dirty="0">
                          <a:solidFill>
                            <a:schemeClr val="tx1"/>
                          </a:solidFill>
                          <a:effectLst/>
                        </a:rPr>
                        <a:t>Policy changes</a:t>
                      </a:r>
                      <a:endParaRPr lang="en-US" sz="3600" b="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608184449"/>
                  </a:ext>
                </a:extLst>
              </a:tr>
            </a:tbl>
          </a:graphicData>
        </a:graphic>
      </p:graphicFrame>
    </p:spTree>
    <p:extLst>
      <p:ext uri="{BB962C8B-B14F-4D97-AF65-F5344CB8AC3E}">
        <p14:creationId xmlns:p14="http://schemas.microsoft.com/office/powerpoint/2010/main" val="293755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B1D5-07DC-4DF2-8343-BF94AD899FE9}"/>
              </a:ext>
            </a:extLst>
          </p:cNvPr>
          <p:cNvSpPr>
            <a:spLocks noGrp="1"/>
          </p:cNvSpPr>
          <p:nvPr>
            <p:ph type="title"/>
          </p:nvPr>
        </p:nvSpPr>
        <p:spPr/>
        <p:txBody>
          <a:bodyPr/>
          <a:lstStyle/>
          <a:p>
            <a:pPr algn="ctr"/>
            <a:r>
              <a:rPr lang="en-US" dirty="0">
                <a:cs typeface="Calibri Light"/>
              </a:rPr>
              <a:t>Discussion</a:t>
            </a:r>
            <a:endParaRPr lang="en-US" dirty="0"/>
          </a:p>
        </p:txBody>
      </p:sp>
      <p:sp>
        <p:nvSpPr>
          <p:cNvPr id="3" name="Content Placeholder 2">
            <a:extLst>
              <a:ext uri="{FF2B5EF4-FFF2-40B4-BE49-F238E27FC236}">
                <a16:creationId xmlns:a16="http://schemas.microsoft.com/office/drawing/2014/main" id="{981DD24C-178F-4B82-A978-9D23A545DE0D}"/>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Takeaways:</a:t>
            </a:r>
          </a:p>
          <a:p>
            <a:pPr marL="514350" indent="-514350">
              <a:buFont typeface="+mj-lt"/>
              <a:buAutoNum type="arabicPeriod"/>
            </a:pPr>
            <a:r>
              <a:rPr lang="en-US" dirty="0">
                <a:cs typeface="Calibri"/>
              </a:rPr>
              <a:t>Threats to the security of participants’ digital collections do occur and are handled promptly by the appropriate IT staff.</a:t>
            </a:r>
            <a:endParaRPr lang="en-US" dirty="0"/>
          </a:p>
          <a:p>
            <a:pPr marL="514350" indent="-514350">
              <a:buFont typeface="+mj-lt"/>
              <a:buAutoNum type="arabicPeriod"/>
            </a:pPr>
            <a:r>
              <a:rPr lang="en-US" dirty="0">
                <a:cs typeface="Calibri"/>
              </a:rPr>
              <a:t>The participants have limited awareness about the security of their digital collections.</a:t>
            </a:r>
            <a:endParaRPr lang="en-US" dirty="0"/>
          </a:p>
          <a:p>
            <a:pPr marL="514350" indent="-514350">
              <a:buFont typeface="+mj-lt"/>
              <a:buAutoNum type="arabicPeriod"/>
            </a:pPr>
            <a:r>
              <a:rPr lang="en-US" dirty="0">
                <a:cs typeface="Calibri"/>
              </a:rPr>
              <a:t>The participants may be too </a:t>
            </a:r>
            <a:r>
              <a:rPr lang="en-US">
                <a:cs typeface="Calibri"/>
              </a:rPr>
              <a:t>uninvolved regarding </a:t>
            </a:r>
            <a:r>
              <a:rPr lang="en-US" dirty="0">
                <a:cs typeface="Calibri"/>
              </a:rPr>
              <a:t>the security of their digital collections.</a:t>
            </a:r>
            <a:endParaRPr lang="en-US" dirty="0"/>
          </a:p>
          <a:p>
            <a:endParaRPr lang="en-US" dirty="0">
              <a:cs typeface="Calibri"/>
            </a:endParaRPr>
          </a:p>
          <a:p>
            <a:endParaRPr lang="en-US" dirty="0">
              <a:cs typeface="Calibri"/>
            </a:endParaRPr>
          </a:p>
        </p:txBody>
      </p:sp>
    </p:spTree>
    <p:extLst>
      <p:ext uri="{BB962C8B-B14F-4D97-AF65-F5344CB8AC3E}">
        <p14:creationId xmlns:p14="http://schemas.microsoft.com/office/powerpoint/2010/main" val="1190933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9FF9-2C23-E049-9FEA-E89B1E0F2AE0}"/>
              </a:ext>
            </a:extLst>
          </p:cNvPr>
          <p:cNvSpPr>
            <a:spLocks noGrp="1"/>
          </p:cNvSpPr>
          <p:nvPr>
            <p:ph type="title"/>
          </p:nvPr>
        </p:nvSpPr>
        <p:spPr/>
        <p:txBody>
          <a:bodyPr/>
          <a:lstStyle/>
          <a:p>
            <a:r>
              <a:rPr lang="en-US" dirty="0"/>
              <a:t>Conclusion: Future Directions for Research </a:t>
            </a:r>
          </a:p>
        </p:txBody>
      </p:sp>
      <p:sp>
        <p:nvSpPr>
          <p:cNvPr id="3" name="Content Placeholder 2">
            <a:extLst>
              <a:ext uri="{FF2B5EF4-FFF2-40B4-BE49-F238E27FC236}">
                <a16:creationId xmlns:a16="http://schemas.microsoft.com/office/drawing/2014/main" id="{F9D2E29C-5ABA-8848-BE50-41250AAFA61C}"/>
              </a:ext>
            </a:extLst>
          </p:cNvPr>
          <p:cNvSpPr>
            <a:spLocks noGrp="1"/>
          </p:cNvSpPr>
          <p:nvPr>
            <p:ph idx="1"/>
          </p:nvPr>
        </p:nvSpPr>
        <p:spPr/>
        <p:txBody>
          <a:bodyPr/>
          <a:lstStyle/>
          <a:p>
            <a:r>
              <a:rPr lang="en-US" dirty="0"/>
              <a:t>What </a:t>
            </a:r>
            <a:r>
              <a:rPr lang="en-US" u="sng" dirty="0"/>
              <a:t>do</a:t>
            </a:r>
            <a:r>
              <a:rPr lang="en-US" dirty="0"/>
              <a:t> archivists actually know about security?</a:t>
            </a:r>
          </a:p>
          <a:p>
            <a:r>
              <a:rPr lang="en-US" dirty="0"/>
              <a:t>What </a:t>
            </a:r>
            <a:r>
              <a:rPr lang="en-US" u="sng" dirty="0"/>
              <a:t>should</a:t>
            </a:r>
            <a:r>
              <a:rPr lang="en-US" dirty="0"/>
              <a:t> archivists know about security?</a:t>
            </a:r>
          </a:p>
          <a:p>
            <a:r>
              <a:rPr lang="en-US" dirty="0"/>
              <a:t>What impact, if any, does archivists’ knowledge of security have on the security of their digital collections?</a:t>
            </a:r>
          </a:p>
        </p:txBody>
      </p:sp>
    </p:spTree>
    <p:extLst>
      <p:ext uri="{BB962C8B-B14F-4D97-AF65-F5344CB8AC3E}">
        <p14:creationId xmlns:p14="http://schemas.microsoft.com/office/powerpoint/2010/main" val="233204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883D-6E86-412C-997D-FC6464ADA257}"/>
              </a:ext>
            </a:extLst>
          </p:cNvPr>
          <p:cNvSpPr>
            <a:spLocks noGrp="1"/>
          </p:cNvSpPr>
          <p:nvPr>
            <p:ph type="title"/>
          </p:nvPr>
        </p:nvSpPr>
        <p:spPr/>
        <p:txBody>
          <a:bodyPr/>
          <a:lstStyle/>
          <a:p>
            <a:r>
              <a:rPr lang="en-US" dirty="0">
                <a:cs typeface="Calibri Light"/>
              </a:rPr>
              <a:t>Future Directions</a:t>
            </a:r>
            <a:endParaRPr lang="en-US" dirty="0"/>
          </a:p>
        </p:txBody>
      </p:sp>
      <p:sp>
        <p:nvSpPr>
          <p:cNvPr id="3" name="Content Placeholder 2">
            <a:extLst>
              <a:ext uri="{FF2B5EF4-FFF2-40B4-BE49-F238E27FC236}">
                <a16:creationId xmlns:a16="http://schemas.microsoft.com/office/drawing/2014/main" id="{191ABFC6-BA8E-417C-B7B7-CBCEC75946AF}"/>
              </a:ext>
            </a:extLst>
          </p:cNvPr>
          <p:cNvSpPr>
            <a:spLocks noGrp="1"/>
          </p:cNvSpPr>
          <p:nvPr>
            <p:ph idx="1"/>
          </p:nvPr>
        </p:nvSpPr>
        <p:spPr/>
        <p:txBody>
          <a:bodyPr vert="horz" lIns="91440" tIns="45720" rIns="91440" bIns="45720" rtlCol="0" anchor="t">
            <a:normAutofit/>
          </a:bodyPr>
          <a:lstStyle/>
          <a:p>
            <a:r>
              <a:rPr lang="en-US" dirty="0">
                <a:cs typeface="Calibri"/>
              </a:rPr>
              <a:t>Should archivists collaborate with IT professionals regarding the security of their digital collections? How can they do this and/or how have they already done this?</a:t>
            </a:r>
          </a:p>
          <a:p>
            <a:r>
              <a:rPr lang="en-US" dirty="0">
                <a:cs typeface="Calibri"/>
              </a:rPr>
              <a:t>If we conduct a similar study on a larger scale, will archivists and those who are responsible for securing digital collections in archives be interested in participating? </a:t>
            </a:r>
            <a:endParaRPr lang="en-US" dirty="0"/>
          </a:p>
          <a:p>
            <a:r>
              <a:rPr lang="en-US" dirty="0">
                <a:cs typeface="Calibri"/>
              </a:rPr>
              <a:t>Is continuing </a:t>
            </a:r>
            <a:r>
              <a:rPr lang="en-US">
                <a:cs typeface="Calibri"/>
              </a:rPr>
              <a:t>work on </a:t>
            </a:r>
            <a:r>
              <a:rPr lang="en-US" dirty="0">
                <a:cs typeface="Calibri"/>
              </a:rPr>
              <a:t>this research topic perceived as a worthwhile endeavor by YOU?</a:t>
            </a:r>
          </a:p>
        </p:txBody>
      </p:sp>
    </p:spTree>
    <p:extLst>
      <p:ext uri="{BB962C8B-B14F-4D97-AF65-F5344CB8AC3E}">
        <p14:creationId xmlns:p14="http://schemas.microsoft.com/office/powerpoint/2010/main" val="369011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2" name="Title 1"/>
          <p:cNvSpPr>
            <a:spLocks noGrp="1"/>
          </p:cNvSpPr>
          <p:nvPr>
            <p:ph type="ctrTitle"/>
          </p:nvPr>
        </p:nvSpPr>
        <p:spPr>
          <a:xfrm>
            <a:off x="1524000" y="361362"/>
            <a:ext cx="9144000" cy="1340115"/>
          </a:xfrm>
        </p:spPr>
        <p:txBody>
          <a:bodyPr>
            <a:noAutofit/>
          </a:bodyPr>
          <a:lstStyle/>
          <a:p>
            <a:pPr algn="l"/>
            <a:r>
              <a:rPr lang="en-US" sz="4800" dirty="0">
                <a:solidFill>
                  <a:schemeClr val="bg1"/>
                </a:solidFill>
                <a:latin typeface="Franklin Gothic Medium" charset="0"/>
                <a:ea typeface="Franklin Gothic Medium" charset="0"/>
                <a:cs typeface="Franklin Gothic Medium" charset="0"/>
              </a:rPr>
              <a:t>Devan Ray Donaldson, Ph.D. </a:t>
            </a:r>
            <a:br>
              <a:rPr lang="en-US" sz="4800" dirty="0">
                <a:solidFill>
                  <a:schemeClr val="bg1"/>
                </a:solidFill>
                <a:latin typeface="Franklin Gothic Medium" charset="0"/>
                <a:ea typeface="Franklin Gothic Medium" charset="0"/>
                <a:cs typeface="Franklin Gothic Medium" charset="0"/>
              </a:rPr>
            </a:br>
            <a:r>
              <a:rPr lang="en-US" sz="4800" dirty="0">
                <a:solidFill>
                  <a:schemeClr val="bg1"/>
                </a:solidFill>
                <a:latin typeface="Franklin Gothic Medium" charset="0"/>
                <a:ea typeface="Franklin Gothic Medium" charset="0"/>
                <a:cs typeface="Franklin Gothic Medium" charset="0"/>
              </a:rPr>
              <a:t>and Laura Bell, M.L.S.</a:t>
            </a:r>
          </a:p>
        </p:txBody>
      </p:sp>
      <p:sp>
        <p:nvSpPr>
          <p:cNvPr id="3" name="Subtitle 2"/>
          <p:cNvSpPr>
            <a:spLocks noGrp="1"/>
          </p:cNvSpPr>
          <p:nvPr>
            <p:ph type="subTitle" idx="1"/>
          </p:nvPr>
        </p:nvSpPr>
        <p:spPr>
          <a:xfrm>
            <a:off x="1524000" y="1851947"/>
            <a:ext cx="9144000" cy="1529895"/>
          </a:xfrm>
        </p:spPr>
        <p:txBody>
          <a:bodyPr vert="horz" lIns="91440" tIns="45720" rIns="91440" bIns="45720" rtlCol="0" anchor="t">
            <a:normAutofit/>
          </a:bodyPr>
          <a:lstStyle/>
          <a:p>
            <a:pPr algn="l"/>
            <a:r>
              <a:rPr lang="en-US" sz="4400" dirty="0">
                <a:solidFill>
                  <a:schemeClr val="bg1"/>
                </a:solidFill>
                <a:latin typeface="Franklin Gothic Medium" charset="0"/>
                <a:ea typeface="Franklin Gothic Medium" charset="0"/>
                <a:cs typeface="Franklin Gothic Medium" charset="0"/>
              </a:rPr>
              <a:t>Should Archivists Care About Securing Digital Collections?</a:t>
            </a:r>
          </a:p>
        </p:txBody>
      </p:sp>
      <p:sp>
        <p:nvSpPr>
          <p:cNvPr id="5" name="TextBox 4"/>
          <p:cNvSpPr txBox="1"/>
          <p:nvPr/>
        </p:nvSpPr>
        <p:spPr>
          <a:xfrm>
            <a:off x="1524000" y="3624912"/>
            <a:ext cx="8333772" cy="1754326"/>
          </a:xfrm>
          <a:prstGeom prst="rect">
            <a:avLst/>
          </a:prstGeom>
          <a:noFill/>
        </p:spPr>
        <p:txBody>
          <a:bodyPr wrap="square" rtlCol="0">
            <a:spAutoFit/>
          </a:bodyPr>
          <a:lstStyle/>
          <a:p>
            <a:r>
              <a:rPr lang="en-US" sz="5400" dirty="0">
                <a:solidFill>
                  <a:schemeClr val="bg1"/>
                </a:solidFill>
                <a:latin typeface="Franklin Gothic Book" charset="0"/>
                <a:ea typeface="Franklin Gothic Book" charset="0"/>
                <a:cs typeface="Franklin Gothic Book" charset="0"/>
                <a:hlinkClick r:id="rId4">
                  <a:extLst>
                    <a:ext uri="{A12FA001-AC4F-418D-AE19-62706E023703}">
                      <ahyp:hlinkClr xmlns:ahyp="http://schemas.microsoft.com/office/drawing/2018/hyperlinkcolor" val="tx"/>
                    </a:ext>
                  </a:extLst>
                </a:hlinkClick>
              </a:rPr>
              <a:t>drdonald@indiana.edu</a:t>
            </a:r>
            <a:r>
              <a:rPr lang="en-US" sz="5400" dirty="0">
                <a:solidFill>
                  <a:schemeClr val="bg1"/>
                </a:solidFill>
                <a:latin typeface="Franklin Gothic Book" charset="0"/>
                <a:ea typeface="Franklin Gothic Book" charset="0"/>
                <a:cs typeface="Franklin Gothic Book" charset="0"/>
              </a:rPr>
              <a:t> </a:t>
            </a:r>
          </a:p>
          <a:p>
            <a:r>
              <a:rPr lang="en-US" sz="5400" dirty="0">
                <a:solidFill>
                  <a:schemeClr val="bg1"/>
                </a:solidFill>
                <a:latin typeface="Franklin Gothic Book" charset="0"/>
                <a:ea typeface="Franklin Gothic Book" charset="0"/>
                <a:cs typeface="Franklin Gothic Book" charset="0"/>
                <a:hlinkClick r:id="rId5">
                  <a:extLst>
                    <a:ext uri="{A12FA001-AC4F-418D-AE19-62706E023703}">
                      <ahyp:hlinkClr xmlns:ahyp="http://schemas.microsoft.com/office/drawing/2018/hyperlinkcolor" val="tx"/>
                    </a:ext>
                  </a:extLst>
                </a:hlinkClick>
              </a:rPr>
              <a:t>lbell@ubalt.edu</a:t>
            </a:r>
            <a:r>
              <a:rPr lang="en-US" sz="5400" dirty="0">
                <a:solidFill>
                  <a:schemeClr val="bg1"/>
                </a:solidFill>
                <a:latin typeface="Franklin Gothic Book" charset="0"/>
                <a:ea typeface="Franklin Gothic Book" charset="0"/>
                <a:cs typeface="Franklin Gothic Book" charset="0"/>
              </a:rPr>
              <a:t>  </a:t>
            </a:r>
          </a:p>
        </p:txBody>
      </p:sp>
    </p:spTree>
    <p:extLst>
      <p:ext uri="{BB962C8B-B14F-4D97-AF65-F5344CB8AC3E}">
        <p14:creationId xmlns:p14="http://schemas.microsoft.com/office/powerpoint/2010/main" val="350492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Calibri Light"/>
              </a:rPr>
              <a:t>Overview</a:t>
            </a:r>
            <a:r>
              <a:rPr lang="en-US" dirty="0">
                <a:cs typeface="Calibri Light"/>
              </a:rPr>
              <a:t> </a:t>
            </a:r>
            <a:endParaRPr lang="en-US" dirty="0"/>
          </a:p>
        </p:txBody>
      </p:sp>
      <p:sp>
        <p:nvSpPr>
          <p:cNvPr id="3" name="Content Placeholder 2"/>
          <p:cNvSpPr>
            <a:spLocks noGrp="1"/>
          </p:cNvSpPr>
          <p:nvPr>
            <p:ph idx="1"/>
          </p:nvPr>
        </p:nvSpPr>
        <p:spPr>
          <a:xfrm>
            <a:off x="838200" y="1571625"/>
            <a:ext cx="10515600" cy="4351338"/>
          </a:xfrm>
        </p:spPr>
        <p:txBody>
          <a:bodyPr vert="horz" lIns="91440" tIns="45720" rIns="91440" bIns="45720" rtlCol="0" anchor="t">
            <a:normAutofit/>
          </a:bodyPr>
          <a:lstStyle/>
          <a:p>
            <a:r>
              <a:rPr lang="en-US" dirty="0">
                <a:cs typeface="Calibri"/>
              </a:rPr>
              <a:t>Motivation and Background</a:t>
            </a:r>
          </a:p>
          <a:p>
            <a:r>
              <a:rPr lang="en-US" dirty="0">
                <a:cs typeface="Calibri"/>
              </a:rPr>
              <a:t>Research Questions</a:t>
            </a:r>
          </a:p>
          <a:p>
            <a:r>
              <a:rPr lang="en-US" dirty="0">
                <a:cs typeface="Calibri"/>
              </a:rPr>
              <a:t>Methods</a:t>
            </a:r>
          </a:p>
          <a:p>
            <a:r>
              <a:rPr lang="en-US" dirty="0">
                <a:cs typeface="Calibri"/>
              </a:rPr>
              <a:t>Findings</a:t>
            </a:r>
          </a:p>
          <a:p>
            <a:r>
              <a:rPr lang="en-US" dirty="0">
                <a:cs typeface="Calibri"/>
              </a:rPr>
              <a:t>Future Directions for Research</a:t>
            </a:r>
          </a:p>
        </p:txBody>
      </p:sp>
    </p:spTree>
    <p:extLst>
      <p:ext uri="{BB962C8B-B14F-4D97-AF65-F5344CB8AC3E}">
        <p14:creationId xmlns:p14="http://schemas.microsoft.com/office/powerpoint/2010/main" val="170353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103B-710A-CC48-B0ED-F851A8CA9B7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1F1E0D0-BE54-7347-BEC1-24B7528F75D9}"/>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48667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103B-710A-CC48-B0ED-F851A8CA9B72}"/>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2AE5746-DD39-5C41-B60C-1152303A8F7B}"/>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85765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43242-FD97-B544-B7F9-3BFA1F6CB38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B1A0F2F2-4B01-904D-ABBE-B9398B0919E1}"/>
              </a:ext>
            </a:extLst>
          </p:cNvPr>
          <p:cNvPicPr>
            <a:picLocks noGrp="1" noChangeAspect="1"/>
          </p:cNvPicPr>
          <p:nvPr>
            <p:ph sz="half" idx="1"/>
          </p:nvPr>
        </p:nvPicPr>
        <p:blipFill>
          <a:blip r:embed="rId3"/>
          <a:stretch>
            <a:fillRect/>
          </a:stretch>
        </p:blipFill>
        <p:spPr>
          <a:xfrm>
            <a:off x="0" y="365125"/>
            <a:ext cx="6019800" cy="5386141"/>
          </a:xfrm>
        </p:spPr>
      </p:pic>
      <p:pic>
        <p:nvPicPr>
          <p:cNvPr id="12" name="Content Placeholder 11">
            <a:extLst>
              <a:ext uri="{FF2B5EF4-FFF2-40B4-BE49-F238E27FC236}">
                <a16:creationId xmlns:a16="http://schemas.microsoft.com/office/drawing/2014/main" id="{E6D4E821-6471-7943-AF27-BA1B869F3433}"/>
              </a:ext>
            </a:extLst>
          </p:cNvPr>
          <p:cNvPicPr>
            <a:picLocks noGrp="1" noChangeAspect="1"/>
          </p:cNvPicPr>
          <p:nvPr>
            <p:ph sz="half" idx="2"/>
          </p:nvPr>
        </p:nvPicPr>
        <p:blipFill>
          <a:blip r:embed="rId4"/>
          <a:stretch>
            <a:fillRect/>
          </a:stretch>
        </p:blipFill>
        <p:spPr>
          <a:xfrm>
            <a:off x="6286500" y="365125"/>
            <a:ext cx="5737860" cy="5544877"/>
          </a:xfrm>
        </p:spPr>
      </p:pic>
    </p:spTree>
    <p:extLst>
      <p:ext uri="{BB962C8B-B14F-4D97-AF65-F5344CB8AC3E}">
        <p14:creationId xmlns:p14="http://schemas.microsoft.com/office/powerpoint/2010/main" val="161709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F2E949-F63F-4642-8F56-816D2B828B06}"/>
              </a:ext>
            </a:extLst>
          </p:cNvPr>
          <p:cNvSpPr>
            <a:spLocks noGrp="1"/>
          </p:cNvSpPr>
          <p:nvPr>
            <p:ph type="title"/>
          </p:nvPr>
        </p:nvSpPr>
        <p:spPr/>
        <p:txBody>
          <a:bodyPr/>
          <a:lstStyle/>
          <a:p>
            <a:pPr algn="ctr"/>
            <a:r>
              <a:rPr lang="en-US" dirty="0"/>
              <a:t>Purpose and Research Questions</a:t>
            </a:r>
          </a:p>
        </p:txBody>
      </p:sp>
      <p:sp>
        <p:nvSpPr>
          <p:cNvPr id="6" name="Content Placeholder 5">
            <a:extLst>
              <a:ext uri="{FF2B5EF4-FFF2-40B4-BE49-F238E27FC236}">
                <a16:creationId xmlns:a16="http://schemas.microsoft.com/office/drawing/2014/main" id="{6CD495D4-B534-8245-B7FE-C002DA9220BA}"/>
              </a:ext>
            </a:extLst>
          </p:cNvPr>
          <p:cNvSpPr>
            <a:spLocks noGrp="1"/>
          </p:cNvSpPr>
          <p:nvPr>
            <p:ph idx="1"/>
          </p:nvPr>
        </p:nvSpPr>
        <p:spPr/>
        <p:txBody>
          <a:bodyPr/>
          <a:lstStyle/>
          <a:p>
            <a:r>
              <a:rPr lang="en-US" dirty="0"/>
              <a:t>The purpose of this presentation is to report findings from an initial exploratory survey about archivists’ perceptions of security. </a:t>
            </a:r>
          </a:p>
          <a:p>
            <a:pPr lvl="0"/>
            <a:r>
              <a:rPr lang="en-US" dirty="0"/>
              <a:t>Research Questions: </a:t>
            </a:r>
          </a:p>
          <a:p>
            <a:pPr lvl="1"/>
            <a:r>
              <a:rPr lang="en-US" sz="2800" dirty="0"/>
              <a:t>RQ1: How do archivists who are responsible for managing digital collections define security?</a:t>
            </a:r>
          </a:p>
          <a:p>
            <a:pPr lvl="1"/>
            <a:r>
              <a:rPr lang="en-US" sz="2800" dirty="0"/>
              <a:t>RQ2: To what extent are archivists aware of security threats to their digital collections?</a:t>
            </a:r>
          </a:p>
          <a:p>
            <a:pPr lvl="1"/>
            <a:r>
              <a:rPr lang="en-US" sz="2800" dirty="0"/>
              <a:t>RQ3: According to archivists, what types of security threats do archives face and how are they addressed?</a:t>
            </a:r>
          </a:p>
          <a:p>
            <a:endParaRPr lang="en-US" dirty="0"/>
          </a:p>
          <a:p>
            <a:endParaRPr lang="en-US" dirty="0"/>
          </a:p>
        </p:txBody>
      </p:sp>
    </p:spTree>
    <p:extLst>
      <p:ext uri="{BB962C8B-B14F-4D97-AF65-F5344CB8AC3E}">
        <p14:creationId xmlns:p14="http://schemas.microsoft.com/office/powerpoint/2010/main" val="250235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951B-51F0-3744-A582-043B77C41805}"/>
              </a:ext>
            </a:extLst>
          </p:cNvPr>
          <p:cNvSpPr>
            <a:spLocks noGrp="1"/>
          </p:cNvSpPr>
          <p:nvPr>
            <p:ph type="title"/>
          </p:nvPr>
        </p:nvSpPr>
        <p:spPr/>
        <p:txBody>
          <a:bodyPr/>
          <a:lstStyle/>
          <a:p>
            <a:pPr algn="ctr"/>
            <a:r>
              <a:rPr lang="en-US" dirty="0"/>
              <a:t>Methods: Study Participants </a:t>
            </a:r>
          </a:p>
        </p:txBody>
      </p:sp>
      <p:pic>
        <p:nvPicPr>
          <p:cNvPr id="5" name="Content Placeholder 4">
            <a:extLst>
              <a:ext uri="{FF2B5EF4-FFF2-40B4-BE49-F238E27FC236}">
                <a16:creationId xmlns:a16="http://schemas.microsoft.com/office/drawing/2014/main" id="{BE3C1ACD-386C-1241-A797-954FEA5BDF60}"/>
              </a:ext>
            </a:extLst>
          </p:cNvPr>
          <p:cNvPicPr>
            <a:picLocks noGrp="1" noChangeAspect="1"/>
          </p:cNvPicPr>
          <p:nvPr>
            <p:ph idx="1"/>
          </p:nvPr>
        </p:nvPicPr>
        <p:blipFill>
          <a:blip r:embed="rId3"/>
          <a:stretch>
            <a:fillRect/>
          </a:stretch>
        </p:blipFill>
        <p:spPr>
          <a:xfrm>
            <a:off x="457200" y="1348740"/>
            <a:ext cx="11567160" cy="4366260"/>
          </a:xfrm>
        </p:spPr>
      </p:pic>
    </p:spTree>
    <p:extLst>
      <p:ext uri="{BB962C8B-B14F-4D97-AF65-F5344CB8AC3E}">
        <p14:creationId xmlns:p14="http://schemas.microsoft.com/office/powerpoint/2010/main" val="362168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36B5-D021-48C9-9428-E49432C87A02}"/>
              </a:ext>
            </a:extLst>
          </p:cNvPr>
          <p:cNvSpPr>
            <a:spLocks noGrp="1"/>
          </p:cNvSpPr>
          <p:nvPr>
            <p:ph type="title"/>
          </p:nvPr>
        </p:nvSpPr>
        <p:spPr/>
        <p:txBody>
          <a:bodyPr/>
          <a:lstStyle/>
          <a:p>
            <a:pPr algn="ctr"/>
            <a:r>
              <a:rPr lang="en-US" dirty="0">
                <a:cs typeface="Calibri Light"/>
              </a:rPr>
              <a:t>Methods: Survey</a:t>
            </a:r>
            <a:endParaRPr lang="en-US" dirty="0"/>
          </a:p>
        </p:txBody>
      </p:sp>
      <p:sp>
        <p:nvSpPr>
          <p:cNvPr id="3" name="Content Placeholder 2">
            <a:extLst>
              <a:ext uri="{FF2B5EF4-FFF2-40B4-BE49-F238E27FC236}">
                <a16:creationId xmlns:a16="http://schemas.microsoft.com/office/drawing/2014/main" id="{BCE132C7-D8B3-4747-8DE0-CE00165A1D4D}"/>
              </a:ext>
            </a:extLst>
          </p:cNvPr>
          <p:cNvSpPr>
            <a:spLocks noGrp="1"/>
          </p:cNvSpPr>
          <p:nvPr>
            <p:ph idx="1"/>
          </p:nvPr>
        </p:nvSpPr>
        <p:spPr/>
        <p:txBody>
          <a:bodyPr vert="horz" lIns="91440" tIns="45720" rIns="91440" bIns="45720" rtlCol="0" anchor="t">
            <a:normAutofit/>
          </a:bodyPr>
          <a:lstStyle/>
          <a:p>
            <a:r>
              <a:rPr lang="en-US" dirty="0">
                <a:cs typeface="Calibri"/>
              </a:rPr>
              <a:t>19 closed-ended questions: 4 related to confidentiality, 11 pertaining to integrity, and 4 pertaining to availability</a:t>
            </a:r>
          </a:p>
          <a:p>
            <a:r>
              <a:rPr lang="en-US" dirty="0">
                <a:cs typeface="Calibri"/>
              </a:rPr>
              <a:t>5 open-ended questions regarding: </a:t>
            </a:r>
          </a:p>
          <a:p>
            <a:pPr lvl="1"/>
            <a:r>
              <a:rPr lang="en-US" sz="2800" dirty="0">
                <a:cs typeface="Calibri"/>
              </a:rPr>
              <a:t>what security meant to the participants </a:t>
            </a:r>
          </a:p>
          <a:p>
            <a:pPr lvl="1"/>
            <a:r>
              <a:rPr lang="en-US" sz="2800" dirty="0">
                <a:cs typeface="Calibri"/>
              </a:rPr>
              <a:t>their knowledge about what security threats their institutions have encountered</a:t>
            </a:r>
          </a:p>
          <a:p>
            <a:pPr lvl="1"/>
            <a:r>
              <a:rPr lang="en-US" sz="2800" dirty="0">
                <a:cs typeface="Calibri"/>
              </a:rPr>
              <a:t>what types of security threats their institutions protect against, and </a:t>
            </a:r>
          </a:p>
          <a:p>
            <a:pPr lvl="1"/>
            <a:r>
              <a:rPr lang="en-US" sz="2800" dirty="0">
                <a:cs typeface="Calibri"/>
              </a:rPr>
              <a:t>the frequency of those threats.</a:t>
            </a:r>
          </a:p>
        </p:txBody>
      </p:sp>
    </p:spTree>
    <p:extLst>
      <p:ext uri="{BB962C8B-B14F-4D97-AF65-F5344CB8AC3E}">
        <p14:creationId xmlns:p14="http://schemas.microsoft.com/office/powerpoint/2010/main" val="63743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5B97-7155-7541-A371-ECDBC08E2B43}"/>
              </a:ext>
            </a:extLst>
          </p:cNvPr>
          <p:cNvSpPr>
            <a:spLocks noGrp="1"/>
          </p:cNvSpPr>
          <p:nvPr>
            <p:ph type="title"/>
          </p:nvPr>
        </p:nvSpPr>
        <p:spPr/>
        <p:txBody>
          <a:bodyPr/>
          <a:lstStyle/>
          <a:p>
            <a:pPr algn="ctr"/>
            <a:r>
              <a:rPr lang="en-US" dirty="0"/>
              <a:t>Findings Pertaining to RQ1</a:t>
            </a:r>
          </a:p>
        </p:txBody>
      </p:sp>
      <p:graphicFrame>
        <p:nvGraphicFramePr>
          <p:cNvPr id="4" name="Content Placeholder 3">
            <a:extLst>
              <a:ext uri="{FF2B5EF4-FFF2-40B4-BE49-F238E27FC236}">
                <a16:creationId xmlns:a16="http://schemas.microsoft.com/office/drawing/2014/main" id="{CAC70240-3665-C241-B3C7-A2936A780185}"/>
              </a:ext>
            </a:extLst>
          </p:cNvPr>
          <p:cNvGraphicFramePr>
            <a:graphicFrameLocks noGrp="1"/>
          </p:cNvGraphicFramePr>
          <p:nvPr>
            <p:ph idx="1"/>
            <p:extLst>
              <p:ext uri="{D42A27DB-BD31-4B8C-83A1-F6EECF244321}">
                <p14:modId xmlns:p14="http://schemas.microsoft.com/office/powerpoint/2010/main" val="3369140992"/>
              </p:ext>
            </p:extLst>
          </p:nvPr>
        </p:nvGraphicFramePr>
        <p:xfrm>
          <a:off x="1897380" y="1825625"/>
          <a:ext cx="945642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5605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86C26A5-1AB3-D84D-A710-9DB74DA8A022}" vid="{62485635-2F32-B545-9177-4151571D4A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RH-PowerpointTemplate</Template>
  <TotalTime>463</TotalTime>
  <Words>1775</Words>
  <Application>Microsoft Macintosh PowerPoint</Application>
  <PresentationFormat>Widescreen</PresentationFormat>
  <Paragraphs>103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Yu Mincho</vt:lpstr>
      <vt:lpstr>Arial</vt:lpstr>
      <vt:lpstr>Calibri</vt:lpstr>
      <vt:lpstr>Calibri Light</vt:lpstr>
      <vt:lpstr>Franklin Gothic Book</vt:lpstr>
      <vt:lpstr>Franklin Gothic Medium</vt:lpstr>
      <vt:lpstr>Times New Roman</vt:lpstr>
      <vt:lpstr>Office Theme</vt:lpstr>
      <vt:lpstr>Devan Ray Donaldson, Ph.D.  and Laura Bell, M.L.S.</vt:lpstr>
      <vt:lpstr>Overview </vt:lpstr>
      <vt:lpstr>PowerPoint Presentation</vt:lpstr>
      <vt:lpstr>PowerPoint Presentation</vt:lpstr>
      <vt:lpstr>PowerPoint Presentation</vt:lpstr>
      <vt:lpstr>Purpose and Research Questions</vt:lpstr>
      <vt:lpstr>Methods: Study Participants </vt:lpstr>
      <vt:lpstr>Methods: Survey</vt:lpstr>
      <vt:lpstr>Findings Pertaining to RQ1</vt:lpstr>
      <vt:lpstr>Findings Pertaining to RQ2</vt:lpstr>
      <vt:lpstr>Findings Pertaining to RQ3</vt:lpstr>
      <vt:lpstr>Findings Pertaining to RQ3</vt:lpstr>
      <vt:lpstr>Findings Pertaining to RQ3</vt:lpstr>
      <vt:lpstr>Findings Pertaining to RQ3</vt:lpstr>
      <vt:lpstr>Discussion</vt:lpstr>
      <vt:lpstr>Conclusion: Future Directions for Research </vt:lpstr>
      <vt:lpstr>Future Directions</vt:lpstr>
      <vt:lpstr>Devan Ray Donaldson, Ph.D.  and Laura Bell, M.L.S.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NAME</dc:title>
  <dc:creator>Benjamin, Hannah Lee</dc:creator>
  <cp:lastModifiedBy>Donaldson, Devan Ray</cp:lastModifiedBy>
  <cp:revision>742</cp:revision>
  <dcterms:created xsi:type="dcterms:W3CDTF">2018-01-26T16:44:54Z</dcterms:created>
  <dcterms:modified xsi:type="dcterms:W3CDTF">2018-08-14T03:37:49Z</dcterms:modified>
</cp:coreProperties>
</file>